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  <p:sldMasterId id="2147485551" r:id="rId2"/>
    <p:sldMasterId id="2147485602" r:id="rId3"/>
  </p:sldMasterIdLst>
  <p:notesMasterIdLst>
    <p:notesMasterId r:id="rId9"/>
  </p:notesMasterIdLst>
  <p:sldIdLst>
    <p:sldId id="2147479107" r:id="rId4"/>
    <p:sldId id="2147479106" r:id="rId5"/>
    <p:sldId id="257" r:id="rId6"/>
    <p:sldId id="322" r:id="rId7"/>
    <p:sldId id="214747910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E765D-DE66-462D-A898-EC985339FB1C}" v="6" dt="2024-08-22T04:24:21.719"/>
    <p1510:client id="{5E9C8494-DC39-4EEA-B1EA-143EAF2C60EE}" v="4" dt="2024-08-21T07:24:56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56" y="4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E3061-B777-4E6E-9369-B2230E63A9D0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315DA-74A6-4A15-A249-FB61BEC8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4BC0EE-D5E9-4BF9-9F49-F74D74CA63B7}" type="datetime1">
              <a:rPr lang="ko-KR" altLang="en-US" smtClean="0"/>
              <a:t>2024-08-21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0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0CA65-AFDA-44A3-932A-6C7F180A6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8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9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graphic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A2EE187-4506-A44F-912E-34A144A3A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123122"/>
            <a:ext cx="11277600" cy="567566"/>
          </a:xfrm>
        </p:spPr>
        <p:txBody>
          <a:bodyPr/>
          <a:lstStyle/>
          <a:p>
            <a:r>
              <a:rPr lang="en-US"/>
              <a:t>We value your feedback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D50A04-76D8-DA45-B68D-44E790AE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2" name="Decorative - Art" descr="Logo, company name&#10;&#10;Description automatically generated">
            <a:extLst>
              <a:ext uri="{FF2B5EF4-FFF2-40B4-BE49-F238E27FC236}">
                <a16:creationId xmlns:a16="http://schemas.microsoft.com/office/drawing/2014/main" id="{5BD7E65E-BA07-5965-885F-1088996689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42" y="3302414"/>
            <a:ext cx="6858000" cy="6858000"/>
          </a:xfrm>
          <a:prstGeom prst="rect">
            <a:avLst/>
          </a:prstGeom>
        </p:spPr>
      </p:pic>
      <p:pic>
        <p:nvPicPr>
          <p:cNvPr id="3" name="Microsoft Logo">
            <a:extLst>
              <a:ext uri="{FF2B5EF4-FFF2-40B4-BE49-F238E27FC236}">
                <a16:creationId xmlns:a16="http://schemas.microsoft.com/office/drawing/2014/main" id="{A3089C2E-C11F-CB86-EC74-D8381B2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Only_graphic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A2EE187-4506-A44F-912E-34A144A3A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123122"/>
            <a:ext cx="11277600" cy="567566"/>
          </a:xfrm>
        </p:spPr>
        <p:txBody>
          <a:bodyPr/>
          <a:lstStyle/>
          <a:p>
            <a:r>
              <a:rPr lang="en-US"/>
              <a:t>We value your feedback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D50A04-76D8-DA45-B68D-44E790AE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3" name="Microsoft Logo">
            <a:extLst>
              <a:ext uri="{FF2B5EF4-FFF2-40B4-BE49-F238E27FC236}">
                <a16:creationId xmlns:a16="http://schemas.microsoft.com/office/drawing/2014/main" id="{A3089C2E-C11F-CB86-EC74-D8381B2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2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_graphic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crosoft Logo">
            <a:extLst>
              <a:ext uri="{FF2B5EF4-FFF2-40B4-BE49-F238E27FC236}">
                <a16:creationId xmlns:a16="http://schemas.microsoft.com/office/drawing/2014/main" id="{A3089C2E-C11F-CB86-EC74-D8381B2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1" y="2364486"/>
            <a:ext cx="3146425" cy="314642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4" name="Decorative - Art" descr="Logo&#10;&#10;Description automatically generated with medium confidence">
            <a:extLst>
              <a:ext uri="{FF2B5EF4-FFF2-40B4-BE49-F238E27FC236}">
                <a16:creationId xmlns:a16="http://schemas.microsoft.com/office/drawing/2014/main" id="{D60D4974-3946-E2DF-367B-720F8AD8C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6" name="Microsoft Logo">
            <a:extLst>
              <a:ext uri="{FF2B5EF4-FFF2-40B4-BE49-F238E27FC236}">
                <a16:creationId xmlns:a16="http://schemas.microsoft.com/office/drawing/2014/main" id="{BB05922D-6A11-41E4-4313-161D6D97D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530940-7A1C-F4E2-F1BD-9B4FE1DBE7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10859" y="2949833"/>
            <a:ext cx="3740908" cy="56197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94619AD-2873-36C9-4A89-5AE548688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859" y="3511809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8FB2F2-2441-A572-8B39-B76A93E53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859" y="428973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CC2E975-372A-7E02-1FD6-600861A482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10859" y="5987002"/>
            <a:ext cx="3740908" cy="365126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ecorative - Dash">
            <a:extLst>
              <a:ext uri="{FF2B5EF4-FFF2-40B4-BE49-F238E27FC236}">
                <a16:creationId xmlns:a16="http://schemas.microsoft.com/office/drawing/2014/main" id="{F3F3F40A-B56F-D2FD-0D02-9C4EC6C1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2882" y="4090822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2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36231" y="2009047"/>
            <a:ext cx="2119439" cy="211943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625DB14B-01F0-8132-EC27-5373769533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73760" y="2009047"/>
            <a:ext cx="2119439" cy="211943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4" name="Decorative - Art" descr="Logo&#10;&#10;Description automatically generated with medium confidence">
            <a:extLst>
              <a:ext uri="{FF2B5EF4-FFF2-40B4-BE49-F238E27FC236}">
                <a16:creationId xmlns:a16="http://schemas.microsoft.com/office/drawing/2014/main" id="{D60D4974-3946-E2DF-367B-720F8AD8C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6" name="Microsoft Logo">
            <a:extLst>
              <a:ext uri="{FF2B5EF4-FFF2-40B4-BE49-F238E27FC236}">
                <a16:creationId xmlns:a16="http://schemas.microsoft.com/office/drawing/2014/main" id="{97084C19-88FA-37FE-E761-1B53AE5D4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9" name="Decorative - Dash">
            <a:extLst>
              <a:ext uri="{FF2B5EF4-FFF2-40B4-BE49-F238E27FC236}">
                <a16:creationId xmlns:a16="http://schemas.microsoft.com/office/drawing/2014/main" id="{2C491BEE-5191-1BF3-9C25-0A01102E1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20748" y="5248956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6BCA8E4-8B97-77C4-C623-5035FEF8F2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07351" y="4299388"/>
            <a:ext cx="3740908" cy="469922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900FD-D8E5-146F-1E88-1E3F4DF78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07351" y="4767739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FFBC515-22C8-AE29-8186-797EAA0849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7351" y="5370540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C384E6A-A86E-0219-1A60-4F3164B989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07351" y="5973341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ecorative - Dash">
            <a:extLst>
              <a:ext uri="{FF2B5EF4-FFF2-40B4-BE49-F238E27FC236}">
                <a16:creationId xmlns:a16="http://schemas.microsoft.com/office/drawing/2014/main" id="{8DBACC59-CEA1-1E68-D96D-C55929C95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851" y="5248956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0AFD584-FA93-ECE2-B9B3-EF3121EB6E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52605" y="4299388"/>
            <a:ext cx="3740908" cy="469922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7925FBD-8DF0-BC9C-F258-B5DC464830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2605" y="4767739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E1FA343-C047-835D-5197-8B7A4A39DD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605" y="5370540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CA84C5B-EBD9-6953-2C42-23BC40C475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52605" y="5973341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15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455" y="2009048"/>
            <a:ext cx="1920070" cy="192007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06B476FF-FCE4-D2EB-4C92-B26CCFF8450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30513" y="2009048"/>
            <a:ext cx="1920070" cy="192007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EBC60511-45DB-60E7-B0CA-12577EB53E9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52572" y="2009048"/>
            <a:ext cx="1920070" cy="192007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EBBCED83-7695-79C3-196C-1C4C7FCA1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8" name="Decorative - Dash">
            <a:extLst>
              <a:ext uri="{FF2B5EF4-FFF2-40B4-BE49-F238E27FC236}">
                <a16:creationId xmlns:a16="http://schemas.microsoft.com/office/drawing/2014/main" id="{36369183-423B-04DE-B663-04464E64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598" y="5234774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2A2853-8EF4-8821-4446-29544A5C0F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1691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FCB0977-4D05-CF27-3605-0F3ED8D328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" y="463279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9EAF46-4772-93CA-F273-859520DED8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5379767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03B9231-B6A0-EA6F-33FE-8C0FBA2135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5974912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Decorative - Dash">
            <a:extLst>
              <a:ext uri="{FF2B5EF4-FFF2-40B4-BE49-F238E27FC236}">
                <a16:creationId xmlns:a16="http://schemas.microsoft.com/office/drawing/2014/main" id="{742233EB-8F75-EC01-E285-DF43658C5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911" y="5234774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6A13B7-FB51-0CAC-F778-AE7A2481C0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30513" y="41691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2CFE263-4C9F-990D-B9E7-5B3BD2E163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0513" y="463279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84CDCAE-3DFA-8B9D-8E8B-308EAA9094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30513" y="5379767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A5848-7823-16F8-5130-67391ED473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30513" y="5974912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Decorative - Dash">
            <a:extLst>
              <a:ext uri="{FF2B5EF4-FFF2-40B4-BE49-F238E27FC236}">
                <a16:creationId xmlns:a16="http://schemas.microsoft.com/office/drawing/2014/main" id="{35E222F8-6BB0-5A68-6225-FAFA6EB8A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4695" y="5234774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844047A-37B5-FBF8-9F43-89A0695DDB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81297" y="41691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9115437-1045-0DBC-DCCA-AF14A4E9E0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1297" y="463279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F99B8C86-A9F6-6C9D-5D68-CD6617053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1297" y="5379767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B24993A9-AE71-23E4-5DAB-37D933D295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81297" y="5974912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103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203693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6" name="Microsoft Logo">
            <a:extLst>
              <a:ext uri="{FF2B5EF4-FFF2-40B4-BE49-F238E27FC236}">
                <a16:creationId xmlns:a16="http://schemas.microsoft.com/office/drawing/2014/main" id="{DC7F85E5-ADEA-9263-5C80-69647748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32" name="Decorative - Dash">
            <a:extLst>
              <a:ext uri="{FF2B5EF4-FFF2-40B4-BE49-F238E27FC236}">
                <a16:creationId xmlns:a16="http://schemas.microsoft.com/office/drawing/2014/main" id="{F65C9715-5815-39A7-7C7E-B07B7811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8870" y="315176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040C10F2-970B-433A-A874-3D5DFFF979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09754" y="21028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3C9A740C-1DCF-BDD8-DF44-272A53C572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09754" y="256921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DFF401B9-560C-F1A6-8FFB-58018CCAB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09754" y="342900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C7BDC3CE-E8B1-A22D-57FD-AC89F47B2E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315" y="342900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56" name="Picture Placeholder 4">
            <a:extLst>
              <a:ext uri="{FF2B5EF4-FFF2-40B4-BE49-F238E27FC236}">
                <a16:creationId xmlns:a16="http://schemas.microsoft.com/office/drawing/2014/main" id="{46C3A71D-FC66-ABB2-1B9E-5C36739698B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404415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57" name="Decorative - Dash">
            <a:extLst>
              <a:ext uri="{FF2B5EF4-FFF2-40B4-BE49-F238E27FC236}">
                <a16:creationId xmlns:a16="http://schemas.microsoft.com/office/drawing/2014/main" id="{EF9FA3BF-D6E4-AEAC-B1AD-25E8C2EF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8870" y="515898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23D09CCC-90F3-1CCF-F753-E602B90204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209754" y="411007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3779FEEC-3B93-E228-312A-5F99041438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09754" y="457643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12628AD8-F7CB-90FE-BF0D-FC4D57B815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09754" y="543622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6124ADD7-BE5A-30BA-A92E-04C5E1FF11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1315" y="543622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832DFDE5-DF88-7281-5C07-F808067AA29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4683" y="203693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63" name="Decorative - Dash">
            <a:extLst>
              <a:ext uri="{FF2B5EF4-FFF2-40B4-BE49-F238E27FC236}">
                <a16:creationId xmlns:a16="http://schemas.microsoft.com/office/drawing/2014/main" id="{81605164-2238-7C94-1209-EB48F925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06353" y="315176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07F1C61F-8E97-982B-9194-F752F46672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997237" y="21028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953D7AD-E90F-3EFA-8D46-18739C06D74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7237" y="256921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2">
            <a:extLst>
              <a:ext uri="{FF2B5EF4-FFF2-40B4-BE49-F238E27FC236}">
                <a16:creationId xmlns:a16="http://schemas.microsoft.com/office/drawing/2014/main" id="{6A8AF73E-7159-6E7E-4AF5-0C3A9AB5A5F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7237" y="342900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7" name="Text Placeholder 12">
            <a:extLst>
              <a:ext uri="{FF2B5EF4-FFF2-40B4-BE49-F238E27FC236}">
                <a16:creationId xmlns:a16="http://schemas.microsoft.com/office/drawing/2014/main" id="{BDD8DCBC-BC3A-BCAB-D53C-D8659FA928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68798" y="342900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8" name="Picture Placeholder 4">
            <a:extLst>
              <a:ext uri="{FF2B5EF4-FFF2-40B4-BE49-F238E27FC236}">
                <a16:creationId xmlns:a16="http://schemas.microsoft.com/office/drawing/2014/main" id="{C774141A-F02F-904D-1BB7-FB6C4C2EEE1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44683" y="404415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69" name="Decorative - Dash">
            <a:extLst>
              <a:ext uri="{FF2B5EF4-FFF2-40B4-BE49-F238E27FC236}">
                <a16:creationId xmlns:a16="http://schemas.microsoft.com/office/drawing/2014/main" id="{0DA96AEE-EDCC-6AE3-3F41-616C4891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06353" y="515898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1E7B7EC1-7BCB-094B-2010-88276D4866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97237" y="411007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E3A76DC7-99A0-329B-BB35-7D0EEB8721C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997237" y="457643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018692AE-9066-86B2-C331-6E65C935626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7237" y="543622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A07D3F1F-D3D5-480B-4C63-E2081DE395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68798" y="543622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4050406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CB2AFB-07EC-BF43-B73F-977249E6D2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8700" y="1"/>
            <a:ext cx="73533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FA9BA-94BD-AB45-98A2-D07EED26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2743200" cy="5675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6A72A2-5CFA-BF4D-A016-F618FE94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F2B97-44DC-6C48-AC8A-C259AE1EF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4057F9AC-72C5-2B54-07C1-3A74838C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4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able_Light">
    <p:bg>
      <p:bgPr>
        <a:solidFill>
          <a:srgbClr val="E8EFFF">
            <a:alpha val="299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9509-7A9D-A24D-A478-F7123A79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223059-CBAB-6847-81BA-AE07634C1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3925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B968BB1D-04A1-E54B-B295-5DFC626554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181475" y="2139950"/>
            <a:ext cx="6701678" cy="33367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41892-8619-3246-9371-45854448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10" name="Decorative - Art" descr="Logo&#10;&#10;Description automatically generated with medium confidence">
            <a:extLst>
              <a:ext uri="{FF2B5EF4-FFF2-40B4-BE49-F238E27FC236}">
                <a16:creationId xmlns:a16="http://schemas.microsoft.com/office/drawing/2014/main" id="{D04AC0A5-7269-19DA-7AE6-F1A61EE8A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4" name="Microsoft Logo">
            <a:extLst>
              <a:ext uri="{FF2B5EF4-FFF2-40B4-BE49-F238E27FC236}">
                <a16:creationId xmlns:a16="http://schemas.microsoft.com/office/drawing/2014/main" id="{27FB6C58-F4A7-3191-5DC4-A316A04D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7273-27C5-45C8-B085-61188A1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25E9B-9024-43BA-AEFF-BB6642896F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19275"/>
            <a:ext cx="11277600" cy="4352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BF145-C5ED-4311-93FD-695B5D624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8B56C0C1-1204-7601-E440-00BF755C2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4" name="Microsoft Logo">
            <a:extLst>
              <a:ext uri="{FF2B5EF4-FFF2-40B4-BE49-F238E27FC236}">
                <a16:creationId xmlns:a16="http://schemas.microsoft.com/office/drawing/2014/main" id="{AD134A05-AA95-ACD6-8C0F-3F6B18D2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081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riple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0188C83-FADC-1A48-9D96-8C3E7D11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4B7E80A8-4A25-724C-E7EC-77A018192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riple Column-Lis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342900" indent="-34290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342900" indent="-34290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342900" indent="-34290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BA170-8734-A848-AA48-B8C9FFFC8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13CCB756-FB31-E9AF-33E1-2947E74E6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21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r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2E5A6-2D6B-004E-8C21-34BF0BB32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AA62C1F-30F8-DABA-1ACC-13FB7113B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2" name="Microsoft Logo">
            <a:extLst>
              <a:ext uri="{FF2B5EF4-FFF2-40B4-BE49-F238E27FC236}">
                <a16:creationId xmlns:a16="http://schemas.microsoft.com/office/drawing/2014/main" id="{9E5A133F-5694-57CB-9705-E49327D88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74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ecorative - Art">
            <a:extLst>
              <a:ext uri="{FF2B5EF4-FFF2-40B4-BE49-F238E27FC236}">
                <a16:creationId xmlns:a16="http://schemas.microsoft.com/office/drawing/2014/main" id="{3892429A-3F54-A1C5-C77B-3D779A9C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3262" y="0"/>
            <a:ext cx="10128738" cy="6857999"/>
          </a:xfrm>
          <a:prstGeom prst="rect">
            <a:avLst/>
          </a:prstGeom>
        </p:spPr>
      </p:pic>
      <p:sp>
        <p:nvSpPr>
          <p:cNvPr id="6" name="Decorative - Background Color">
            <a:extLst>
              <a:ext uri="{FF2B5EF4-FFF2-40B4-BE49-F238E27FC236}">
                <a16:creationId xmlns:a16="http://schemas.microsoft.com/office/drawing/2014/main" id="{C6F7AD54-0E69-5DD9-ADC1-68148DF415AF}"/>
              </a:ext>
            </a:extLst>
          </p:cNvPr>
          <p:cNvSpPr/>
          <p:nvPr userDrawn="1"/>
        </p:nvSpPr>
        <p:spPr>
          <a:xfrm>
            <a:off x="0" y="0"/>
            <a:ext cx="8804135" cy="6858000"/>
          </a:xfrm>
          <a:prstGeom prst="rect">
            <a:avLst/>
          </a:prstGeom>
          <a:gradFill>
            <a:gsLst>
              <a:gs pos="100000">
                <a:srgbClr val="E8EFFF">
                  <a:alpha val="0"/>
                </a:srgbClr>
              </a:gs>
              <a:gs pos="28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0BCFC-E850-46AA-8086-C227361B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ing Slide_Light">
    <p:bg>
      <p:bgPr>
        <a:solidFill>
          <a:srgbClr val="E8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corative - Art">
            <a:extLst>
              <a:ext uri="{FF2B5EF4-FFF2-40B4-BE49-F238E27FC236}">
                <a16:creationId xmlns:a16="http://schemas.microsoft.com/office/drawing/2014/main" id="{963E5C88-29F4-E74D-E784-2FC548CC2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97" y="0"/>
            <a:ext cx="10124967" cy="6855446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Decorative - Background Color">
            <a:extLst>
              <a:ext uri="{FF2B5EF4-FFF2-40B4-BE49-F238E27FC236}">
                <a16:creationId xmlns:a16="http://schemas.microsoft.com/office/drawing/2014/main" id="{A7E0C8D9-388F-223E-5BD4-7720A3A7427C}"/>
              </a:ext>
            </a:extLst>
          </p:cNvPr>
          <p:cNvSpPr/>
          <p:nvPr userDrawn="1"/>
        </p:nvSpPr>
        <p:spPr>
          <a:xfrm>
            <a:off x="0" y="0"/>
            <a:ext cx="8007179" cy="6858000"/>
          </a:xfrm>
          <a:prstGeom prst="rect">
            <a:avLst/>
          </a:prstGeom>
          <a:gradFill>
            <a:gsLst>
              <a:gs pos="100000">
                <a:srgbClr val="E8EFFF">
                  <a:alpha val="0"/>
                </a:srgbClr>
              </a:gs>
              <a:gs pos="28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9E311-29A9-4A6A-6272-01D46CD2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224905"/>
            <a:ext cx="11277600" cy="5675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08E9563E-EB7A-8CF7-0808-44099C59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7F6E27-FCF3-2943-6331-A472FDF53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2" y="3905942"/>
            <a:ext cx="3716337" cy="1071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A436E">
                    <a:alpha val="70000"/>
                  </a:srgb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4260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.02_Light">
    <p:bg>
      <p:bgPr>
        <a:solidFill>
          <a:srgbClr val="93D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corative - Art" descr="A picture containing sky, indoor, computer&#10;&#10;Description automatically generated">
            <a:extLst>
              <a:ext uri="{FF2B5EF4-FFF2-40B4-BE49-F238E27FC236}">
                <a16:creationId xmlns:a16="http://schemas.microsoft.com/office/drawing/2014/main" id="{D8E36074-9D52-A748-AB01-7048B1BB7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4" y="-2554"/>
            <a:ext cx="10132511" cy="6860554"/>
          </a:xfrm>
          <a:prstGeom prst="rect">
            <a:avLst/>
          </a:prstGeom>
        </p:spPr>
      </p:pic>
      <p:sp>
        <p:nvSpPr>
          <p:cNvPr id="10" name="Decorative - Background Color">
            <a:extLst>
              <a:ext uri="{FF2B5EF4-FFF2-40B4-BE49-F238E27FC236}">
                <a16:creationId xmlns:a16="http://schemas.microsoft.com/office/drawing/2014/main" id="{3E4C0E2E-1020-D91B-4598-CA3ABA2403F2}"/>
              </a:ext>
            </a:extLst>
          </p:cNvPr>
          <p:cNvSpPr/>
          <p:nvPr userDrawn="1"/>
        </p:nvSpPr>
        <p:spPr>
          <a:xfrm>
            <a:off x="0" y="0"/>
            <a:ext cx="11430000" cy="6858000"/>
          </a:xfrm>
          <a:prstGeom prst="rect">
            <a:avLst/>
          </a:prstGeom>
          <a:gradFill>
            <a:gsLst>
              <a:gs pos="92000">
                <a:srgbClr val="E8EFFF">
                  <a:alpha val="0"/>
                </a:srgbClr>
              </a:gs>
              <a:gs pos="28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533DD-B818-9495-D883-0E3EF017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224905"/>
            <a:ext cx="11277600" cy="5675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C8BADFAA-FDA7-ADA6-4C2A-85CC08FC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220BDD-D415-97E6-3E48-6CAE491E26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2" y="3905942"/>
            <a:ext cx="3716337" cy="1071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A436E">
                    <a:alpha val="70000"/>
                  </a:srgb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726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.03_Light">
    <p:bg>
      <p:bgPr>
        <a:solidFill>
          <a:srgbClr val="93D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corative - Art">
            <a:extLst>
              <a:ext uri="{FF2B5EF4-FFF2-40B4-BE49-F238E27FC236}">
                <a16:creationId xmlns:a16="http://schemas.microsoft.com/office/drawing/2014/main" id="{D8E36074-9D52-A748-AB01-7048B1BB7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347" y="-2554"/>
            <a:ext cx="10132510" cy="6860554"/>
          </a:xfrm>
          <a:prstGeom prst="rect">
            <a:avLst/>
          </a:prstGeom>
        </p:spPr>
      </p:pic>
      <p:sp>
        <p:nvSpPr>
          <p:cNvPr id="6" name="Decorative - Background Color">
            <a:extLst>
              <a:ext uri="{FF2B5EF4-FFF2-40B4-BE49-F238E27FC236}">
                <a16:creationId xmlns:a16="http://schemas.microsoft.com/office/drawing/2014/main" id="{03CC0F89-3ADE-48B8-956C-102D72970D82}"/>
              </a:ext>
            </a:extLst>
          </p:cNvPr>
          <p:cNvSpPr/>
          <p:nvPr userDrawn="1"/>
        </p:nvSpPr>
        <p:spPr>
          <a:xfrm>
            <a:off x="0" y="0"/>
            <a:ext cx="10132509" cy="6858000"/>
          </a:xfrm>
          <a:prstGeom prst="rect">
            <a:avLst/>
          </a:prstGeom>
          <a:gradFill>
            <a:gsLst>
              <a:gs pos="99000">
                <a:srgbClr val="E8EFFF">
                  <a:alpha val="0"/>
                </a:srgbClr>
              </a:gs>
              <a:gs pos="40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2713C-AF91-0DF6-5217-0DA87C36B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224905"/>
            <a:ext cx="11277600" cy="5675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Microsoft Logo">
            <a:extLst>
              <a:ext uri="{FF2B5EF4-FFF2-40B4-BE49-F238E27FC236}">
                <a16:creationId xmlns:a16="http://schemas.microsoft.com/office/drawing/2014/main" id="{AC9F4426-6AA2-DECE-C0C8-B1C1882D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449B19B-A4FA-3080-054C-DA77D9181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2" y="3905942"/>
            <a:ext cx="3716337" cy="1071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A436E">
                    <a:alpha val="70000"/>
                  </a:srgb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6032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Card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Decorative - Container">
            <a:extLst>
              <a:ext uri="{FF2B5EF4-FFF2-40B4-BE49-F238E27FC236}">
                <a16:creationId xmlns:a16="http://schemas.microsoft.com/office/drawing/2014/main" id="{36EAE6E7-1B8E-8B70-6455-4FF31F925D18}"/>
              </a:ext>
            </a:extLst>
          </p:cNvPr>
          <p:cNvSpPr/>
          <p:nvPr userDrawn="1"/>
        </p:nvSpPr>
        <p:spPr>
          <a:xfrm>
            <a:off x="457200" y="916478"/>
            <a:ext cx="11277600" cy="5025043"/>
          </a:xfrm>
          <a:prstGeom prst="roundRect">
            <a:avLst>
              <a:gd name="adj" fmla="val 2096"/>
            </a:avLst>
          </a:prstGeom>
          <a:solidFill>
            <a:schemeClr val="bg1"/>
          </a:solidFill>
          <a:ln>
            <a:gradFill>
              <a:gsLst>
                <a:gs pos="0">
                  <a:srgbClr val="76767B">
                    <a:alpha val="19828"/>
                  </a:srgbClr>
                </a:gs>
                <a:gs pos="100000">
                  <a:srgbClr val="E8EFFF">
                    <a:alpha val="0"/>
                  </a:srgbClr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Decorative - Calendar Icon" descr="Icon&#10;&#10;Description automatically generated">
            <a:extLst>
              <a:ext uri="{FF2B5EF4-FFF2-40B4-BE49-F238E27FC236}">
                <a16:creationId xmlns:a16="http://schemas.microsoft.com/office/drawing/2014/main" id="{7A6A71AD-2DBE-9F78-56E2-5A3BD71574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3185"/>
            <a:ext cx="320040" cy="320040"/>
          </a:xfrm>
          <a:prstGeom prst="rect">
            <a:avLst/>
          </a:prstGeom>
        </p:spPr>
      </p:pic>
      <p:pic>
        <p:nvPicPr>
          <p:cNvPr id="2" name="Microsoft Logo">
            <a:extLst>
              <a:ext uri="{FF2B5EF4-FFF2-40B4-BE49-F238E27FC236}">
                <a16:creationId xmlns:a16="http://schemas.microsoft.com/office/drawing/2014/main" id="{FD348D2C-7B20-90E4-3AA3-DCD20731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CB176DCA-C4E7-4960-9EA1-64A9A95529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6705" y="2153945"/>
            <a:ext cx="10121900" cy="56756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2A436E"/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436E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Click here to edit Session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E2DA7-5BDE-BC74-8A9D-90F3D4072FA2}"/>
              </a:ext>
            </a:extLst>
          </p:cNvPr>
          <p:cNvSpPr txBox="1">
            <a:spLocks/>
          </p:cNvSpPr>
          <p:nvPr userDrawn="1"/>
        </p:nvSpPr>
        <p:spPr>
          <a:xfrm>
            <a:off x="806230" y="2744161"/>
            <a:ext cx="10121900" cy="6089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Speaker Name | Title if desired</a:t>
            </a:r>
          </a:p>
        </p:txBody>
      </p:sp>
      <p:sp>
        <p:nvSpPr>
          <p:cNvPr id="7" name="Decorative - Dash">
            <a:extLst>
              <a:ext uri="{FF2B5EF4-FFF2-40B4-BE49-F238E27FC236}">
                <a16:creationId xmlns:a16="http://schemas.microsoft.com/office/drawing/2014/main" id="{FC446F3D-283F-542E-509D-C8BB9F885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925" y="3595586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5B407B-B0F8-D1B0-E910-BE95268C2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230" y="3876747"/>
            <a:ext cx="9145588" cy="991058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02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  <p:pic>
        <p:nvPicPr>
          <p:cNvPr id="2" name="Decorative - Art" descr="Logo, company name&#10;&#10;Description automatically generated">
            <a:extLst>
              <a:ext uri="{FF2B5EF4-FFF2-40B4-BE49-F238E27FC236}">
                <a16:creationId xmlns:a16="http://schemas.microsoft.com/office/drawing/2014/main" id="{C2346A95-E936-383F-D578-2DE55B8AE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42" y="3302414"/>
            <a:ext cx="6858000" cy="6858000"/>
          </a:xfrm>
          <a:prstGeom prst="rect">
            <a:avLst/>
          </a:prstGeom>
        </p:spPr>
      </p:pic>
      <p:pic>
        <p:nvPicPr>
          <p:cNvPr id="4" name="Microsoft Logo">
            <a:extLst>
              <a:ext uri="{FF2B5EF4-FFF2-40B4-BE49-F238E27FC236}">
                <a16:creationId xmlns:a16="http://schemas.microsoft.com/office/drawing/2014/main" id="{44ABD40F-E724-020A-A251-6F75E8E54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0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9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F">
            <a:alpha val="5003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E5358D1-79CF-DE4F-A686-B9E8FC8A73FF}" type="datetimeFigureOut">
              <a:rPr lang="en-US" smtClean="0"/>
              <a:pPr/>
              <a:t>8/21/2024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08" r:id="rId6"/>
    <p:sldLayoutId id="2147485609" r:id="rId7"/>
    <p:sldLayoutId id="2147485610" r:id="rId8"/>
    <p:sldLayoutId id="2147485611" r:id="rId9"/>
    <p:sldLayoutId id="2147485612" r:id="rId10"/>
    <p:sldLayoutId id="2147485613" r:id="rId11"/>
    <p:sldLayoutId id="2147485614" r:id="rId12"/>
    <p:sldLayoutId id="2147485615" r:id="rId13"/>
    <p:sldLayoutId id="2147485616" r:id="rId14"/>
    <p:sldLayoutId id="2147485617" r:id="rId15"/>
    <p:sldLayoutId id="2147485618" r:id="rId16"/>
    <p:sldLayoutId id="2147485619" r:id="rId17"/>
    <p:sldLayoutId id="2147485620" r:id="rId18"/>
    <p:sldLayoutId id="2147485621" r:id="rId19"/>
    <p:sldLayoutId id="214748562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2A436E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guerilla-career/microsoft-mvp-award-the-advantages-and-the-sacrifice-required-by-it-8957b83e3fdf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en.wikipedia.org/wiki/Microsoft_Most_Valuable_Profession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Relationship Id="rId9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dirty="0">
                <a:noFill/>
              </a:rPr>
              <a:t>Microsoft Build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06E4-2C72-C8FE-EF48-10B116D904CC}"/>
              </a:ext>
            </a:extLst>
          </p:cNvPr>
          <p:cNvSpPr txBox="1"/>
          <p:nvPr/>
        </p:nvSpPr>
        <p:spPr>
          <a:xfrm>
            <a:off x="584200" y="1686730"/>
            <a:ext cx="9918334" cy="217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마이크로소프트와 함께하는</a:t>
            </a:r>
            <a:endParaRPr lang="en-US" altLang="ko-KR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딕"/>
            </a:endParaRPr>
          </a:p>
          <a:p>
            <a:pPr algn="l">
              <a:lnSpc>
                <a:spcPct val="150000"/>
              </a:lnSpc>
            </a:pP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서울특별시의원 생성형 </a:t>
            </a:r>
            <a:r>
              <a:rPr lang="en-US" altLang="ko-KR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AI </a:t>
            </a: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교육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0E19C836-6509-A1FD-690B-84FC94F1C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019623-661B-9506-BF29-21CEC7EAC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471740"/>
            <a:ext cx="12188952" cy="44237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454142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27BFE-0EB3-9B74-994F-C3227B36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9" y="-19551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Microsoft MVP (Most Valuable Professional)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딕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D0D386-0F7D-C02B-E1C6-CF7D2608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1714" y="2685534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BDBD6D0-3639-F915-04E5-01458E00B34E}"/>
              </a:ext>
            </a:extLst>
          </p:cNvPr>
          <p:cNvSpPr txBox="1">
            <a:spLocks/>
          </p:cNvSpPr>
          <p:nvPr/>
        </p:nvSpPr>
        <p:spPr>
          <a:xfrm>
            <a:off x="5600852" y="3774542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이인희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DA69F-1BA4-435C-4331-9C7B593557D7}"/>
              </a:ext>
            </a:extLst>
          </p:cNvPr>
          <p:cNvSpPr txBox="1"/>
          <p:nvPr/>
        </p:nvSpPr>
        <p:spPr>
          <a:xfrm>
            <a:off x="5600852" y="4384917"/>
            <a:ext cx="2534349" cy="78483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2000" dirty="0"/>
              <a:t>MS MVP</a:t>
            </a:r>
            <a:endParaRPr lang="en-US" altLang="ko-KR" sz="2000" dirty="0">
              <a:latin typeface="+mj-lt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 err="1">
                <a:latin typeface="+mj-lt"/>
              </a:rPr>
              <a:t>파란두루미</a:t>
            </a:r>
            <a:r>
              <a:rPr lang="ko-KR" altLang="en-US" sz="2000" dirty="0">
                <a:latin typeface="+mj-lt"/>
              </a:rPr>
              <a:t> 대표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6F7D0EF-F0DD-AC9B-9663-D2A313E9B1CF}"/>
              </a:ext>
            </a:extLst>
          </p:cNvPr>
          <p:cNvSpPr txBox="1">
            <a:spLocks/>
          </p:cNvSpPr>
          <p:nvPr/>
        </p:nvSpPr>
        <p:spPr>
          <a:xfrm>
            <a:off x="2149217" y="3774542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이재석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881A-1EF6-A74D-EE51-74EE037BB7B0}"/>
              </a:ext>
            </a:extLst>
          </p:cNvPr>
          <p:cNvSpPr txBox="1"/>
          <p:nvPr/>
        </p:nvSpPr>
        <p:spPr>
          <a:xfrm>
            <a:off x="2149217" y="4441479"/>
            <a:ext cx="2534349" cy="70788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2000" dirty="0"/>
              <a:t>MS MVP</a:t>
            </a:r>
            <a:br>
              <a:rPr lang="en-US" altLang="ko-KR" sz="2000" dirty="0"/>
            </a:br>
            <a:r>
              <a:rPr lang="ko-KR" altLang="en-US" sz="2000" dirty="0" err="1"/>
              <a:t>파미젠</a:t>
            </a:r>
            <a:r>
              <a:rPr lang="ko-KR" altLang="en-US" sz="2000" dirty="0"/>
              <a:t> 대표</a:t>
            </a:r>
            <a:endParaRPr lang="en-US" altLang="ko-KR" sz="2000" dirty="0">
              <a:latin typeface="+mj-lt"/>
            </a:endParaRPr>
          </a:p>
        </p:txBody>
      </p:sp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683656A1-39C3-F4B3-D56B-56FC5F12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16499"/>
          <a:stretch/>
        </p:blipFill>
        <p:spPr bwMode="auto">
          <a:xfrm>
            <a:off x="8944516" y="930462"/>
            <a:ext cx="2641634" cy="2641634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27FA9E7-8FF7-C013-71E3-A7D6C002E358}"/>
              </a:ext>
            </a:extLst>
          </p:cNvPr>
          <p:cNvSpPr txBox="1">
            <a:spLocks/>
          </p:cNvSpPr>
          <p:nvPr/>
        </p:nvSpPr>
        <p:spPr>
          <a:xfrm>
            <a:off x="9001425" y="3774542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허석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FBAF3-994E-A431-F15B-555054DF4DBF}"/>
              </a:ext>
            </a:extLst>
          </p:cNvPr>
          <p:cNvSpPr txBox="1"/>
          <p:nvPr/>
        </p:nvSpPr>
        <p:spPr>
          <a:xfrm>
            <a:off x="9001425" y="4403771"/>
            <a:ext cx="2534349" cy="78483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2000" dirty="0"/>
              <a:t>MS MVP</a:t>
            </a:r>
            <a:endParaRPr lang="en-US" altLang="ko-KR" sz="2000" dirty="0">
              <a:latin typeface="+mj-lt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latin typeface="+mj-lt"/>
              </a:rPr>
              <a:t>상생솔루션 이사</a:t>
            </a:r>
            <a:endParaRPr lang="en-US" dirty="0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232454AA-70F8-239F-0FB6-0F5B6C97E2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40" r="161" b="6706"/>
          <a:stretch/>
        </p:blipFill>
        <p:spPr>
          <a:xfrm>
            <a:off x="5493567" y="930462"/>
            <a:ext cx="2641634" cy="2641634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4C62D339-62C7-3F74-AB5B-EDE64DB75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87" y="5479685"/>
            <a:ext cx="116161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MVP (</a:t>
            </a:r>
            <a:r>
              <a:rPr kumimoji="0" lang="ko-KR" altLang="ko-KR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Valuable</a:t>
            </a:r>
            <a:r>
              <a:rPr kumimoji="0" lang="ko-KR" altLang="ko-KR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Professional)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는 Microsoft에서 ＂커뮤니티와 지식을 열정적으로 공유하는 기술 </a:t>
            </a:r>
            <a:r>
              <a:rPr kumimoji="0" lang="ko-KR" altLang="ko-KR" b="0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전문가＂에게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수여하는 상입니다. 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상은 Microsoft과 직접 또는 간접적으로 관련된 다양한 기술 커뮤니티에서 활동하며 기술 전문성을 나누는 사람들에게 수여됩니다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ko-KR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 </a:t>
            </a:r>
            <a:r>
              <a:rPr lang="ko-KR" altLang="en-US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상은 기술 업계에서 큰 존경을 받으며</a:t>
            </a:r>
            <a:r>
              <a:rPr lang="en-US" altLang="ko-KR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기술 지식을 나누고 제품을 개선하는 데 기여하는 뛰어난 기술 전문가들에게 매우 가치 있는 상입니다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en-US" altLang="ko-KR" sz="1000" b="0" i="0" dirty="0">
                <a:effectLst/>
                <a:latin typeface="-apple-system"/>
              </a:rPr>
              <a:t>– </a:t>
            </a:r>
            <a:r>
              <a:rPr lang="ko-KR" altLang="en-US" sz="1000" b="0" i="0" dirty="0">
                <a:effectLst/>
                <a:latin typeface="-apple-system"/>
              </a:rPr>
              <a:t>출처</a:t>
            </a:r>
            <a:r>
              <a:rPr lang="en-US" altLang="ko-KR" sz="1000" b="0" i="0" dirty="0">
                <a:effectLst/>
                <a:latin typeface="-apple-system"/>
              </a:rPr>
              <a:t>: MS MVP </a:t>
            </a:r>
            <a:r>
              <a:rPr lang="ko-KR" altLang="en-US" sz="1000" b="0" i="0" dirty="0">
                <a:effectLst/>
                <a:latin typeface="-apple-system"/>
              </a:rPr>
              <a:t>페이지 및 소개자료</a:t>
            </a:r>
            <a:endParaRPr kumimoji="0" lang="ko-KR" altLang="ko-KR" sz="100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6" name="그림 개체 틀 8" descr="사람이(가) 표시된 사진&#10;&#10;자동 생성된 설명">
            <a:extLst>
              <a:ext uri="{FF2B5EF4-FFF2-40B4-BE49-F238E27FC236}">
                <a16:creationId xmlns:a16="http://schemas.microsoft.com/office/drawing/2014/main" id="{7C8F6D42-0B2B-C90B-6124-241DDDF6E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9217" y="929696"/>
            <a:ext cx="2642400" cy="2642400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cxnSp>
        <p:nvCxnSpPr>
          <p:cNvPr id="31" name="Straight Connector 29">
            <a:extLst>
              <a:ext uri="{FF2B5EF4-FFF2-40B4-BE49-F238E27FC236}">
                <a16:creationId xmlns:a16="http://schemas.microsoft.com/office/drawing/2014/main" id="{70C3827B-0A34-9A8B-D0ED-3D1D4E749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119316" y="2724810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58988"/>
      </p:ext>
    </p:extLst>
  </p:cSld>
  <p:clrMapOvr>
    <a:masterClrMapping/>
  </p:clrMapOvr>
  <p:transition spd="slow" advTm="176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46C74-993A-DC2A-B84F-E0F45E225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40" r="161" b="6706"/>
          <a:stretch/>
        </p:blipFill>
        <p:spPr>
          <a:xfrm>
            <a:off x="523455" y="970538"/>
            <a:ext cx="3661752" cy="3661752"/>
          </a:xfrm>
          <a:custGeom>
            <a:avLst/>
            <a:gdLst>
              <a:gd name="connsiteX0" fmla="*/ 1830876 w 3661752"/>
              <a:gd name="connsiteY0" fmla="*/ 0 h 3661752"/>
              <a:gd name="connsiteX1" fmla="*/ 3661752 w 3661752"/>
              <a:gd name="connsiteY1" fmla="*/ 1830876 h 3661752"/>
              <a:gd name="connsiteX2" fmla="*/ 1830876 w 3661752"/>
              <a:gd name="connsiteY2" fmla="*/ 3661752 h 3661752"/>
              <a:gd name="connsiteX3" fmla="*/ 0 w 3661752"/>
              <a:gd name="connsiteY3" fmla="*/ 1830876 h 3661752"/>
              <a:gd name="connsiteX4" fmla="*/ 1830876 w 3661752"/>
              <a:gd name="connsiteY4" fmla="*/ 0 h 366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52" h="3661752">
                <a:moveTo>
                  <a:pt x="1830876" y="0"/>
                </a:moveTo>
                <a:cubicBezTo>
                  <a:pt x="2842041" y="0"/>
                  <a:pt x="3661752" y="819711"/>
                  <a:pt x="3661752" y="1830876"/>
                </a:cubicBezTo>
                <a:cubicBezTo>
                  <a:pt x="3661752" y="2842041"/>
                  <a:pt x="2842041" y="3661752"/>
                  <a:pt x="1830876" y="3661752"/>
                </a:cubicBezTo>
                <a:cubicBezTo>
                  <a:pt x="819711" y="3661752"/>
                  <a:pt x="0" y="2842041"/>
                  <a:pt x="0" y="1830876"/>
                </a:cubicBezTo>
                <a:cubicBezTo>
                  <a:pt x="0" y="819711"/>
                  <a:pt x="819711" y="0"/>
                  <a:pt x="1830876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CF415-50F7-45E7-9A35-637816D03D54}"/>
              </a:ext>
            </a:extLst>
          </p:cNvPr>
          <p:cNvSpPr txBox="1"/>
          <p:nvPr/>
        </p:nvSpPr>
        <p:spPr>
          <a:xfrm>
            <a:off x="4766814" y="286435"/>
            <a:ext cx="698526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이인희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현재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파란두루미주식회사 대표이사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행정사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일반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외국어번역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영어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MS MVP(Business Application)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공적개발원조 </a:t>
            </a:r>
            <a:r>
              <a:rPr lang="en-US" altLang="ko-KR" b="1" dirty="0">
                <a:solidFill>
                  <a:schemeClr val="bg1"/>
                </a:solidFill>
              </a:rPr>
              <a:t>(ODA) </a:t>
            </a:r>
            <a:r>
              <a:rPr lang="ko-KR" altLang="en-US" b="1" dirty="0">
                <a:solidFill>
                  <a:schemeClr val="bg1"/>
                </a:solidFill>
              </a:rPr>
              <a:t>사업가</a:t>
            </a:r>
            <a:r>
              <a:rPr lang="en-US" altLang="ko-KR" b="1" dirty="0">
                <a:solidFill>
                  <a:schemeClr val="bg1"/>
                </a:solidFill>
              </a:rPr>
              <a:t> – ODA </a:t>
            </a:r>
            <a:r>
              <a:rPr lang="ko-KR" altLang="en-US" b="1" dirty="0">
                <a:solidFill>
                  <a:schemeClr val="bg1"/>
                </a:solidFill>
              </a:rPr>
              <a:t>일반자격증 </a:t>
            </a:r>
            <a:r>
              <a:rPr lang="en-US" altLang="ko-KR" b="1" dirty="0">
                <a:solidFill>
                  <a:schemeClr val="bg1"/>
                </a:solidFill>
              </a:rPr>
              <a:t>(KOICA </a:t>
            </a:r>
            <a:r>
              <a:rPr lang="ko-KR" altLang="en-US" b="1" dirty="0">
                <a:solidFill>
                  <a:schemeClr val="bg1"/>
                </a:solidFill>
              </a:rPr>
              <a:t>발급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과거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2023, 2024 </a:t>
            </a:r>
            <a:r>
              <a:rPr lang="ko-KR" altLang="en-US" dirty="0">
                <a:solidFill>
                  <a:schemeClr val="bg1"/>
                </a:solidFill>
              </a:rPr>
              <a:t>글로벌 파워플랫폼 부트캠프 공동 주최 및 발표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2022 MS 600, 700 Virtual Training Trainer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2019 </a:t>
            </a:r>
            <a:r>
              <a:rPr lang="ko-KR" altLang="en-US" dirty="0">
                <a:solidFill>
                  <a:schemeClr val="bg1"/>
                </a:solidFill>
              </a:rPr>
              <a:t>사회적협동조합 데브옵스코리아 운영진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2019 </a:t>
            </a:r>
            <a:r>
              <a:rPr lang="ko-KR" altLang="en-US" dirty="0">
                <a:solidFill>
                  <a:schemeClr val="bg1"/>
                </a:solidFill>
              </a:rPr>
              <a:t>서울 챗봇톤 심사위원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2019 Certified RPA Trainer (Automation Anywhere)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2018 </a:t>
            </a:r>
            <a:r>
              <a:rPr lang="ko-KR" altLang="en-US" dirty="0">
                <a:solidFill>
                  <a:schemeClr val="bg1"/>
                </a:solidFill>
              </a:rPr>
              <a:t>한국인공지능연구소 제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기 연구그룹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관심분야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인공지능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자연어처리</a:t>
            </a:r>
            <a:r>
              <a:rPr lang="en-US" altLang="ko-KR" dirty="0">
                <a:solidFill>
                  <a:schemeClr val="bg1"/>
                </a:solidFill>
              </a:rPr>
              <a:t>), </a:t>
            </a:r>
            <a:r>
              <a:rPr lang="en-US" altLang="ko-KR" dirty="0" err="1">
                <a:solidFill>
                  <a:schemeClr val="bg1"/>
                </a:solidFill>
              </a:rPr>
              <a:t>EduTech</a:t>
            </a:r>
            <a:r>
              <a:rPr lang="en-US" altLang="ko-KR" dirty="0">
                <a:solidFill>
                  <a:schemeClr val="bg1"/>
                </a:solidFill>
              </a:rPr>
              <a:t>, LegalTech, </a:t>
            </a:r>
            <a:r>
              <a:rPr lang="ko-KR" altLang="en-US" dirty="0">
                <a:solidFill>
                  <a:schemeClr val="bg1"/>
                </a:solidFill>
              </a:rPr>
              <a:t>확장현실</a:t>
            </a:r>
            <a:r>
              <a:rPr lang="en-US" altLang="ko-KR" dirty="0">
                <a:solidFill>
                  <a:schemeClr val="bg1"/>
                </a:solidFill>
              </a:rPr>
              <a:t>(XR, </a:t>
            </a:r>
            <a:r>
              <a:rPr lang="en-US" altLang="ko-KR" dirty="0" err="1">
                <a:solidFill>
                  <a:schemeClr val="bg1"/>
                </a:solidFill>
              </a:rPr>
              <a:t>eXtended</a:t>
            </a:r>
            <a:r>
              <a:rPr lang="en-US" altLang="ko-KR" dirty="0">
                <a:solidFill>
                  <a:schemeClr val="bg1"/>
                </a:solidFill>
              </a:rPr>
              <a:t> Reality), </a:t>
            </a:r>
            <a:r>
              <a:rPr lang="ko-KR" altLang="en-US" dirty="0">
                <a:solidFill>
                  <a:schemeClr val="bg1"/>
                </a:solidFill>
              </a:rPr>
              <a:t>공적개발원조</a:t>
            </a:r>
            <a:r>
              <a:rPr lang="en-US" altLang="ko-KR" dirty="0">
                <a:solidFill>
                  <a:schemeClr val="bg1"/>
                </a:solidFill>
              </a:rPr>
              <a:t>(ODA, Official Development Assistance), </a:t>
            </a:r>
            <a:r>
              <a:rPr lang="ko-KR" altLang="en-US" dirty="0">
                <a:solidFill>
                  <a:schemeClr val="bg1"/>
                </a:solidFill>
              </a:rPr>
              <a:t>스마트 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232EF-F287-9975-01FD-C7E9052AF7C3}"/>
              </a:ext>
            </a:extLst>
          </p:cNvPr>
          <p:cNvSpPr txBox="1"/>
          <p:nvPr/>
        </p:nvSpPr>
        <p:spPr>
          <a:xfrm>
            <a:off x="4752870" y="0"/>
            <a:ext cx="18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53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FCC3-AFAE-78FE-AB2F-70631729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endParaRPr lang="en-US" dirty="0"/>
          </a:p>
        </p:txBody>
      </p:sp>
      <p:pic>
        <p:nvPicPr>
          <p:cNvPr id="9" name="그림 개체 틀 8" descr="사람이(가) 표시된 사진&#10;&#10;자동 생성된 설명">
            <a:extLst>
              <a:ext uri="{FF2B5EF4-FFF2-40B4-BE49-F238E27FC236}">
                <a16:creationId xmlns:a16="http://schemas.microsoft.com/office/drawing/2014/main" id="{C1B846D3-26D3-CE57-1AD0-AAFF936F90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42BA-0E91-5311-E96C-54ADC308C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이 재석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42D30-7E49-87AD-3B75-5A4CD1801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/>
              <a:t>AI Platform, Copilot Studio </a:t>
            </a:r>
            <a:r>
              <a:rPr lang="en-US"/>
              <a:t>MVP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E586CB-44C3-A931-E970-323F0CF108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I Love Hands-On</a:t>
            </a:r>
            <a:endParaRPr lang="en-US" dirty="0"/>
          </a:p>
        </p:txBody>
      </p:sp>
      <p:pic>
        <p:nvPicPr>
          <p:cNvPr id="8" name="그림 7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2087605B-9287-6025-6153-55491DF19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59" y="4770954"/>
            <a:ext cx="1792576" cy="17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0E19C836-6509-A1FD-690B-84FC94F1C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019623-661B-9506-BF29-21CEC7EAC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471740"/>
            <a:ext cx="12188952" cy="44237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454142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27BFE-0EB3-9B74-994F-C3227B36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9" y="-19551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소개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딕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D0D386-0F7D-C02B-E1C6-CF7D2608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1714" y="2685534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683656A1-39C3-F4B3-D56B-56FC5F12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16499"/>
          <a:stretch/>
        </p:blipFill>
        <p:spPr bwMode="auto">
          <a:xfrm>
            <a:off x="1272079" y="842175"/>
            <a:ext cx="2641634" cy="2641634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27FA9E7-8FF7-C013-71E3-A7D6C002E358}"/>
              </a:ext>
            </a:extLst>
          </p:cNvPr>
          <p:cNvSpPr txBox="1">
            <a:spLocks/>
          </p:cNvSpPr>
          <p:nvPr/>
        </p:nvSpPr>
        <p:spPr>
          <a:xfrm>
            <a:off x="1328988" y="3686255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허석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cxnSp>
        <p:nvCxnSpPr>
          <p:cNvPr id="31" name="Straight Connector 29">
            <a:extLst>
              <a:ext uri="{FF2B5EF4-FFF2-40B4-BE49-F238E27FC236}">
                <a16:creationId xmlns:a16="http://schemas.microsoft.com/office/drawing/2014/main" id="{70C3827B-0A34-9A8B-D0ED-3D1D4E749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119316" y="2724810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D9F541-7F09-2175-810F-FE7082F53C2B}"/>
              </a:ext>
            </a:extLst>
          </p:cNvPr>
          <p:cNvSpPr txBox="1"/>
          <p:nvPr/>
        </p:nvSpPr>
        <p:spPr>
          <a:xfrm>
            <a:off x="1439120" y="4305607"/>
            <a:ext cx="611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상생솔루션 기획실 이사 </a:t>
            </a:r>
            <a:r>
              <a:rPr lang="en-US" altLang="ko-KR" dirty="0"/>
              <a:t>/ </a:t>
            </a:r>
            <a:r>
              <a:rPr lang="ko-KR" altLang="en-US" dirty="0" err="1"/>
              <a:t>엘던솔루션</a:t>
            </a:r>
            <a:r>
              <a:rPr lang="ko-KR" altLang="en-US" dirty="0"/>
              <a:t> 대표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529A-32B4-2D6D-DF27-0BBA8D0BF630}"/>
              </a:ext>
            </a:extLst>
          </p:cNvPr>
          <p:cNvSpPr txBox="1"/>
          <p:nvPr/>
        </p:nvSpPr>
        <p:spPr>
          <a:xfrm>
            <a:off x="1527175" y="4683599"/>
            <a:ext cx="1001318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IT </a:t>
            </a:r>
            <a:r>
              <a:rPr lang="ko-KR" altLang="en-US" dirty="0"/>
              <a:t>경력 </a:t>
            </a:r>
            <a:r>
              <a:rPr lang="en-US" altLang="ko-KR" dirty="0"/>
              <a:t>30</a:t>
            </a:r>
            <a:r>
              <a:rPr lang="ko-KR" altLang="en-US" dirty="0"/>
              <a:t>년 이상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Power Platform MVP (Microsoft Most Valuable Professional)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중소기업 대상 </a:t>
            </a:r>
            <a:r>
              <a:rPr lang="en-US" altLang="ko-KR" dirty="0"/>
              <a:t>AI </a:t>
            </a:r>
            <a:r>
              <a:rPr lang="ko-KR" altLang="en-US" dirty="0"/>
              <a:t>기반 디지털 혁신 전문가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Microsoft Power Platform (Power Automate) </a:t>
            </a:r>
            <a:r>
              <a:rPr lang="ko-KR" altLang="en-US" dirty="0"/>
              <a:t>전문가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서울 </a:t>
            </a:r>
            <a:r>
              <a:rPr lang="en-US" altLang="ko-KR" dirty="0"/>
              <a:t>Global AI Bootcamp </a:t>
            </a:r>
            <a:r>
              <a:rPr lang="ko-KR" altLang="en-US" dirty="0"/>
              <a:t>주최자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 AI </a:t>
            </a:r>
            <a:r>
              <a:rPr lang="ko-KR" altLang="en-US" dirty="0"/>
              <a:t>기술의 실용적 비즈니스 적용 교육 및 워크샵 진행 </a:t>
            </a:r>
            <a:endParaRPr lang="en-US" altLang="ko-KR" dirty="0"/>
          </a:p>
          <a:p>
            <a:r>
              <a:rPr lang="en-US" altLang="ko-KR" sz="2000" b="1" dirty="0"/>
              <a:t>"</a:t>
            </a:r>
            <a:r>
              <a:rPr lang="ko-KR" altLang="en-US" sz="2000" b="1" dirty="0"/>
              <a:t>복잡한 코딩 없이 중소기업의 혁신적이고 경제적인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도입을 지원합니다</a:t>
            </a:r>
            <a:r>
              <a:rPr lang="en-US" altLang="ko-KR" sz="2000" b="1" dirty="0"/>
              <a:t>."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0293452"/>
      </p:ext>
    </p:extLst>
  </p:cSld>
  <p:clrMapOvr>
    <a:masterClrMapping/>
  </p:clrMapOvr>
  <p:transition spd="slow" advTm="176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C2441"/>
      </a:dk2>
      <a:lt2>
        <a:srgbClr val="E8E2E4"/>
      </a:lt2>
      <a:accent1>
        <a:srgbClr val="81AA9A"/>
      </a:accent1>
      <a:accent2>
        <a:srgbClr val="74A9AA"/>
      </a:accent2>
      <a:accent3>
        <a:srgbClr val="86A5BE"/>
      </a:accent3>
      <a:accent4>
        <a:srgbClr val="7F87BA"/>
      </a:accent4>
      <a:accent5>
        <a:srgbClr val="A396C6"/>
      </a:accent5>
      <a:accent6>
        <a:srgbClr val="A87FBA"/>
      </a:accent6>
      <a:hlink>
        <a:srgbClr val="AE698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MVP_Light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284</Words>
  <Application>Microsoft Office PowerPoint</Application>
  <PresentationFormat>Widescreen</PresentationFormat>
  <Paragraphs>51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AccentBoxVTI</vt:lpstr>
      <vt:lpstr>Microsoft Build 16:9 Template Dark</vt:lpstr>
      <vt:lpstr>MVP_Light</vt:lpstr>
      <vt:lpstr>Microsoft Build</vt:lpstr>
      <vt:lpstr>Microsoft MVP (Most Valuable Professional)</vt:lpstr>
      <vt:lpstr>PowerPoint Presentation</vt:lpstr>
      <vt:lpstr>발표자</vt:lpstr>
      <vt:lpstr>소개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LEE</dc:creator>
  <cp:lastModifiedBy>허석</cp:lastModifiedBy>
  <cp:revision>7</cp:revision>
  <dcterms:created xsi:type="dcterms:W3CDTF">2024-06-04T07:52:46Z</dcterms:created>
  <dcterms:modified xsi:type="dcterms:W3CDTF">2024-08-22T04:31:39Z</dcterms:modified>
</cp:coreProperties>
</file>